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58" r:id="rId6"/>
    <p:sldId id="261" r:id="rId7"/>
    <p:sldId id="263" r:id="rId8"/>
    <p:sldId id="262" r:id="rId9"/>
    <p:sldId id="264" r:id="rId10"/>
    <p:sldId id="267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66" r:id="rId24"/>
    <p:sldId id="280" r:id="rId25"/>
    <p:sldId id="281" r:id="rId26"/>
    <p:sldId id="282" r:id="rId27"/>
    <p:sldId id="279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635"/>
  </p:normalViewPr>
  <p:slideViewPr>
    <p:cSldViewPr>
      <p:cViewPr varScale="1">
        <p:scale>
          <a:sx n="105" d="100"/>
          <a:sy n="105" d="100"/>
        </p:scale>
        <p:origin x="760" y="1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10/9/20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10/9/20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1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3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0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10/9/20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10/9/20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1" y="1524000"/>
            <a:ext cx="8735325" cy="2000251"/>
          </a:xfrm>
        </p:spPr>
        <p:txBody>
          <a:bodyPr>
            <a:normAutofit fontScale="90000"/>
          </a:bodyPr>
          <a:lstStyle/>
          <a:p>
            <a:r>
              <a:rPr lang="en-US" dirty="0"/>
              <a:t>EnerJ: Approximate Data Types for Safe and General Low-Power Consumption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2412" y="3733800"/>
            <a:ext cx="8735325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BY: ADRIAN Sampson, Werner </a:t>
            </a:r>
            <a:r>
              <a:rPr lang="en-US" dirty="0" err="1"/>
              <a:t>dietl</a:t>
            </a:r>
            <a:r>
              <a:rPr lang="en-US" dirty="0"/>
              <a:t>, Emily </a:t>
            </a:r>
            <a:r>
              <a:rPr lang="en-US" dirty="0" err="1"/>
              <a:t>fortuna</a:t>
            </a:r>
            <a:r>
              <a:rPr lang="en-US" dirty="0"/>
              <a:t>, </a:t>
            </a:r>
            <a:r>
              <a:rPr lang="en-US" dirty="0" err="1"/>
              <a:t>danushen</a:t>
            </a:r>
            <a:r>
              <a:rPr lang="en-US" dirty="0"/>
              <a:t> </a:t>
            </a:r>
            <a:r>
              <a:rPr lang="en-US" dirty="0" err="1"/>
              <a:t>gnanapragasam</a:t>
            </a:r>
            <a:r>
              <a:rPr lang="en-US" dirty="0"/>
              <a:t>, </a:t>
            </a:r>
            <a:r>
              <a:rPr lang="en-US" dirty="0" err="1"/>
              <a:t>luis</a:t>
            </a:r>
            <a:r>
              <a:rPr lang="en-US" dirty="0"/>
              <a:t> </a:t>
            </a:r>
            <a:r>
              <a:rPr lang="en-US" dirty="0" err="1"/>
              <a:t>ceze</a:t>
            </a:r>
            <a:r>
              <a:rPr lang="en-US" dirty="0"/>
              <a:t>, dan </a:t>
            </a:r>
            <a:r>
              <a:rPr lang="en-US" dirty="0" err="1"/>
              <a:t>grossman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Presented By: Alexander Perotti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19E4D-11EA-EB49-B15C-CB34C146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1715-33CD-744C-B7EF-A9FAF3F6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element types are allowed but array length is kept precise for memory safety</a:t>
            </a:r>
          </a:p>
          <a:p>
            <a:r>
              <a:rPr lang="en-US" dirty="0"/>
              <a:t>Array indexing must use precise data types to prevent out-of-bounds exceptions caused by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375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2141-3403-E14F-B0BE-73F1403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/>
          <a:lstStyle/>
          <a:p>
            <a:r>
              <a:rPr lang="en-US" dirty="0"/>
              <a:t>Formal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8C95-3868-E343-84C6-C868AA34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723533"/>
            <a:ext cx="7069519" cy="1220933"/>
          </a:xfrm>
        </p:spPr>
        <p:txBody>
          <a:bodyPr/>
          <a:lstStyle/>
          <a:p>
            <a:r>
              <a:rPr lang="en-US" dirty="0" err="1"/>
              <a:t>FEnerj</a:t>
            </a:r>
            <a:r>
              <a:rPr lang="en-US" dirty="0"/>
              <a:t> Semantic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2641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771E-DBD8-9C4F-8B11-77533B6E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FEnerJ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BA55-EDA3-6740-B625-EC5CD1E1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8815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Created </a:t>
            </a:r>
            <a:r>
              <a:rPr lang="en-US" dirty="0" err="1"/>
              <a:t>FEnerJ</a:t>
            </a:r>
            <a:r>
              <a:rPr lang="en-US" dirty="0"/>
              <a:t> to explore the formal semantics of EnerJ</a:t>
            </a:r>
          </a:p>
          <a:p>
            <a:r>
              <a:rPr lang="en-US" dirty="0"/>
              <a:t>Minimal language based on Featherweight Java</a:t>
            </a:r>
          </a:p>
          <a:p>
            <a:r>
              <a:rPr lang="en-US" dirty="0"/>
              <a:t>Omits endorsements to guarantee precise and approximate separations</a:t>
            </a:r>
          </a:p>
          <a:p>
            <a:r>
              <a:rPr lang="en-US" dirty="0"/>
              <a:t>Explores subtyping, context adaptation, type rules</a:t>
            </a:r>
          </a:p>
          <a:p>
            <a:r>
              <a:rPr lang="en-US" dirty="0"/>
              <a:t>Proves: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 err="1"/>
              <a:t>EnergJ’s</a:t>
            </a:r>
            <a:r>
              <a:rPr lang="en-US" dirty="0"/>
              <a:t> lack of guarantees for approximate values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Type soundness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Non-interference (changing approximate values in the heap or runtime environment does not change the precise parts of the heap or computation result) </a:t>
            </a:r>
          </a:p>
        </p:txBody>
      </p:sp>
    </p:spTree>
    <p:extLst>
      <p:ext uri="{BB962C8B-B14F-4D97-AF65-F5344CB8AC3E}">
        <p14:creationId xmlns:p14="http://schemas.microsoft.com/office/powerpoint/2010/main" val="10686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5669-D5A5-C243-BD81-6262E42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FEnerJ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91AA6-F66D-2740-974D-0262B8CA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905000"/>
            <a:ext cx="5969000" cy="389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1E5AC-5424-6C43-8067-0B76C0BA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7" y="1905000"/>
            <a:ext cx="44577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D4EC54-D740-F642-A61B-E95225F94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12" y="3391211"/>
            <a:ext cx="4216400" cy="659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633EF-A846-E441-AC92-AAD4D4365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62" y="4775201"/>
            <a:ext cx="4272250" cy="1028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65367-79B3-0E4C-9BBF-AB4ED28C7D86}"/>
              </a:ext>
            </a:extLst>
          </p:cNvPr>
          <p:cNvSpPr txBox="1"/>
          <p:nvPr/>
        </p:nvSpPr>
        <p:spPr>
          <a:xfrm>
            <a:off x="7317437" y="2675596"/>
            <a:ext cx="228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Proof of Statement 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DD1E8-4D22-D648-B3FB-395CD03BFF5B}"/>
              </a:ext>
            </a:extLst>
          </p:cNvPr>
          <p:cNvSpPr txBox="1"/>
          <p:nvPr/>
        </p:nvSpPr>
        <p:spPr>
          <a:xfrm>
            <a:off x="7466012" y="4066173"/>
            <a:ext cx="228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Proof of Statement 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962D1-44D1-A149-8DF6-3DB38A5E2866}"/>
              </a:ext>
            </a:extLst>
          </p:cNvPr>
          <p:cNvSpPr txBox="1"/>
          <p:nvPr/>
        </p:nvSpPr>
        <p:spPr>
          <a:xfrm>
            <a:off x="7410161" y="5803900"/>
            <a:ext cx="228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Proof of Statement #3</a:t>
            </a:r>
          </a:p>
        </p:txBody>
      </p:sp>
    </p:spTree>
    <p:extLst>
      <p:ext uri="{BB962C8B-B14F-4D97-AF65-F5344CB8AC3E}">
        <p14:creationId xmlns:p14="http://schemas.microsoft.com/office/powerpoint/2010/main" val="39924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2141-3403-E14F-B0BE-73F1403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/>
          <a:lstStyle/>
          <a:p>
            <a:r>
              <a:rPr lang="en-US" dirty="0"/>
              <a:t>Execution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8C95-3868-E343-84C6-C868AA34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723533"/>
            <a:ext cx="7069519" cy="1220933"/>
          </a:xfrm>
        </p:spPr>
        <p:txBody>
          <a:bodyPr/>
          <a:lstStyle/>
          <a:p>
            <a:r>
              <a:rPr lang="en-US" dirty="0" err="1"/>
              <a:t>Enerj</a:t>
            </a:r>
            <a:r>
              <a:rPr lang="en-US" dirty="0"/>
              <a:t> Possible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92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3B68-98FC-C244-845A-227BFE2F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EnerJ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9BF4-172B-6642-B2BE-EDB8D1042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dirty="0"/>
              <a:t>EnerJ distinguishes abstractly between approximate and precise data but does not define approximation strategies to apply</a:t>
            </a:r>
          </a:p>
          <a:p>
            <a:r>
              <a:rPr lang="en-US" dirty="0"/>
              <a:t>Researchers chose to examine architecture level approximation but claim EnerJ could work with approximate execution features</a:t>
            </a:r>
          </a:p>
          <a:p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AEFCCED-E3C7-054D-BF9B-DF7B6D26E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07" y="2133600"/>
            <a:ext cx="5078677" cy="316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8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1EF0-44BA-854B-8100-77CE6623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Techniques for Saving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FDB2-C2BE-0747-9A5D-BCBFCF5C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4" y="1701797"/>
            <a:ext cx="5105190" cy="4462272"/>
          </a:xfrm>
        </p:spPr>
        <p:txBody>
          <a:bodyPr/>
          <a:lstStyle/>
          <a:p>
            <a:r>
              <a:rPr lang="en-US" dirty="0"/>
              <a:t>Voltage Scaling in logic circuits </a:t>
            </a:r>
          </a:p>
          <a:p>
            <a:r>
              <a:rPr lang="en-US" dirty="0"/>
              <a:t>Width reduction in floating point operations</a:t>
            </a:r>
          </a:p>
          <a:p>
            <a:r>
              <a:rPr lang="en-US" dirty="0"/>
              <a:t>DRAM refresh rate</a:t>
            </a:r>
          </a:p>
          <a:p>
            <a:r>
              <a:rPr lang="en-US" dirty="0"/>
              <a:t>SRAM supply voltage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9B797-1C40-D84E-9CC1-834F093D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1705383"/>
            <a:ext cx="510519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2141-3403-E14F-B0BE-73F1403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8C95-3868-E343-84C6-C868AA34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723533"/>
            <a:ext cx="7069519" cy="1220933"/>
          </a:xfrm>
        </p:spPr>
        <p:txBody>
          <a:bodyPr/>
          <a:lstStyle/>
          <a:p>
            <a:r>
              <a:rPr lang="en-US" dirty="0" err="1"/>
              <a:t>Enerj</a:t>
            </a:r>
            <a:r>
              <a:rPr lang="en-US" dirty="0"/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37929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E723-C8B8-424C-A24C-61809991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EnerJ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0E16-885D-2848-95B4-79BE27DE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447800"/>
            <a:ext cx="10895329" cy="5333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Implemented using a simulation infrastructure to emulate the approximate computing architecture outlined in Figure 2</a:t>
            </a:r>
          </a:p>
          <a:p>
            <a:r>
              <a:rPr lang="en-US" dirty="0"/>
              <a:t>Simulation included method calls, object creation and destruction, arithmetic operators, memory accesses, fault injections</a:t>
            </a:r>
          </a:p>
          <a:p>
            <a:r>
              <a:rPr lang="en-US" dirty="0"/>
              <a:t>Approximations:</a:t>
            </a:r>
          </a:p>
          <a:p>
            <a:pPr lvl="1"/>
            <a:r>
              <a:rPr lang="en-US" dirty="0"/>
              <a:t>Floating-point bit-width reductions performed on arithmetic operators</a:t>
            </a:r>
          </a:p>
          <a:p>
            <a:pPr lvl="1"/>
            <a:r>
              <a:rPr lang="en-US" dirty="0"/>
              <a:t>SRAM read/write failures simulated by probabilistically flipping bits</a:t>
            </a:r>
          </a:p>
          <a:p>
            <a:pPr lvl="1"/>
            <a:r>
              <a:rPr lang="en-US" dirty="0"/>
              <a:t>DRAM bits each had probability to be inverted</a:t>
            </a:r>
          </a:p>
          <a:p>
            <a:r>
              <a:rPr lang="en-US" dirty="0"/>
              <a:t>Energy evaluation assumptions:</a:t>
            </a:r>
          </a:p>
          <a:p>
            <a:pPr lvl="1"/>
            <a:r>
              <a:rPr lang="en-US" dirty="0"/>
              <a:t>Assigned abstract energy units to arithmetic operations and calculated energy savings of non-fetch, non-decode segments of int and float calculations</a:t>
            </a:r>
          </a:p>
          <a:p>
            <a:pPr lvl="1"/>
            <a:r>
              <a:rPr lang="en-US" dirty="0"/>
              <a:t>SRAM assumed to consume 35% of microarchitecture power consumption</a:t>
            </a:r>
          </a:p>
          <a:p>
            <a:pPr lvl="1"/>
            <a:r>
              <a:rPr lang="en-US" dirty="0"/>
              <a:t>DRAM assumed to consumer 45% of overall usage when added to CPU consumption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2141-3403-E14F-B0BE-73F1403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/>
          <a:lstStyle/>
          <a:p>
            <a:r>
              <a:rPr lang="en-US" dirty="0"/>
              <a:t>Experiment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8C95-3868-E343-84C6-C868AA34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723533"/>
            <a:ext cx="7069519" cy="1220933"/>
          </a:xfrm>
        </p:spPr>
        <p:txBody>
          <a:bodyPr/>
          <a:lstStyle/>
          <a:p>
            <a:r>
              <a:rPr lang="en-US" dirty="0" err="1"/>
              <a:t>Enerj</a:t>
            </a:r>
            <a:r>
              <a:rPr lang="en-US" dirty="0"/>
              <a:t> Simulation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4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4098-E0E8-4E5B-804D-2F84F7CA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2A01-CEA7-4F9B-956D-8E3C5FB78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881566"/>
          </a:xfrm>
        </p:spPr>
        <p:txBody>
          <a:bodyPr>
            <a:normAutofit/>
          </a:bodyPr>
          <a:lstStyle/>
          <a:p>
            <a:r>
              <a:rPr lang="en-US" dirty="0"/>
              <a:t>What is EnerJ? </a:t>
            </a:r>
          </a:p>
          <a:p>
            <a:pPr lvl="1"/>
            <a:r>
              <a:rPr lang="en-US" dirty="0"/>
              <a:t>Extension of Java which adds safe and general approximate data types</a:t>
            </a:r>
          </a:p>
          <a:p>
            <a:pPr lvl="1"/>
            <a:r>
              <a:rPr lang="en-US" dirty="0"/>
              <a:t>Isolates precise portions from approximate portions of a program</a:t>
            </a:r>
          </a:p>
          <a:p>
            <a:r>
              <a:rPr lang="en-US" dirty="0"/>
              <a:t>Motivation and Goals:</a:t>
            </a:r>
          </a:p>
          <a:p>
            <a:pPr lvl="1"/>
            <a:r>
              <a:rPr lang="en-US" dirty="0"/>
              <a:t>Provide programmers tools to use approximate and precise components safely</a:t>
            </a:r>
          </a:p>
          <a:p>
            <a:pPr lvl="1"/>
            <a:r>
              <a:rPr lang="en-US" dirty="0"/>
              <a:t>Guarantee safety statically to avoid energy-consuming checks at runtime </a:t>
            </a:r>
          </a:p>
          <a:p>
            <a:pPr lvl="1"/>
            <a:r>
              <a:rPr lang="en-US" dirty="0"/>
              <a:t>Energy savings in mobile devices and data-centers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Small number of changes lead to 10%-50% energy savings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7C87-09EC-444B-9914-0707092C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EnerJ 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1492-5D21-9A4C-827A-B8756806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9371329" cy="4462272"/>
          </a:xfrm>
        </p:spPr>
        <p:txBody>
          <a:bodyPr>
            <a:normAutofit/>
          </a:bodyPr>
          <a:lstStyle/>
          <a:p>
            <a:pPr marL="647646" lvl="1" indent="-342900"/>
            <a:r>
              <a:rPr lang="en-US" dirty="0"/>
              <a:t>Annotated benchmark applications manually in a way which never causes crashes while striving to balance reliability and energy savings </a:t>
            </a:r>
          </a:p>
          <a:p>
            <a:pPr marL="647646" lvl="1" indent="-342900"/>
            <a:endParaRPr lang="en-US" dirty="0"/>
          </a:p>
          <a:p>
            <a:pPr marL="952393" lvl="2" indent="-3429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1CE97-E9CC-C740-86B8-43D9E338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47" y="3346801"/>
            <a:ext cx="9371330" cy="28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1366-8284-D348-83B6-56D1A4D7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EnerJ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C80427-2345-CB45-BDC9-720E020D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862" y="2133600"/>
            <a:ext cx="3596231" cy="2986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EF6C1-245D-BB46-8D73-E9857B579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69" y="2127325"/>
            <a:ext cx="3491766" cy="2975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CD5FF-428B-C448-BFB3-AE51CCF39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011" y="2497945"/>
            <a:ext cx="3339628" cy="22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C182-8D0A-B644-99AB-8F80534D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21E9-D708-C947-9A27-1534005A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590529" cy="4462272"/>
          </a:xfrm>
        </p:spPr>
        <p:txBody>
          <a:bodyPr>
            <a:normAutofit/>
          </a:bodyPr>
          <a:lstStyle/>
          <a:p>
            <a:r>
              <a:rPr lang="en-US" dirty="0"/>
              <a:t>The majority of the energy savings come from the transition from zero approximation to mild approximation with very small losses to output fidelity in all applications</a:t>
            </a:r>
          </a:p>
          <a:p>
            <a:r>
              <a:rPr lang="en-US" dirty="0"/>
              <a:t>Principle data acceptable for annotations is concentrated in a small part of the code although it dominates the program behavior </a:t>
            </a:r>
          </a:p>
          <a:p>
            <a:r>
              <a:rPr lang="en-US" dirty="0"/>
              <a:t>Classes that closely represent data are best for </a:t>
            </a:r>
            <a:r>
              <a:rPr lang="en-US" i="1" dirty="0"/>
              <a:t>@</a:t>
            </a:r>
            <a:r>
              <a:rPr lang="en-US" i="1" dirty="0" err="1"/>
              <a:t>Approximable</a:t>
            </a:r>
            <a:r>
              <a:rPr lang="en-US" i="1" dirty="0"/>
              <a:t> </a:t>
            </a:r>
            <a:r>
              <a:rPr lang="en-US" dirty="0"/>
              <a:t>annotations </a:t>
            </a:r>
          </a:p>
          <a:p>
            <a:r>
              <a:rPr lang="en-US" i="1" dirty="0"/>
              <a:t>@Context</a:t>
            </a:r>
            <a:r>
              <a:rPr lang="en-US" dirty="0"/>
              <a:t> greatly improved practicality since classes can be used in either approximate or precise applications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2141-3403-E14F-B0BE-73F1403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>
            <a:normAutofit/>
          </a:bodyPr>
          <a:lstStyle/>
          <a:p>
            <a:r>
              <a:rPr lang="en-US" sz="115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74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7C87-09EC-444B-9914-0707092C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1492-5D21-9A4C-827A-B8756806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EnerJ is an extension of which programming language?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/>
              <a:t>C++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>
                <a:highlight>
                  <a:srgbClr val="FF0000"/>
                </a:highlight>
              </a:rPr>
              <a:t>Java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/>
              <a:t>Python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Within </a:t>
            </a:r>
            <a:r>
              <a:rPr lang="en-US" dirty="0" err="1"/>
              <a:t>EnerJ’s</a:t>
            </a:r>
            <a:r>
              <a:rPr lang="en-US" dirty="0"/>
              <a:t> application, what two keywords are used to distinguish data types?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>
                <a:highlight>
                  <a:srgbClr val="FF0000"/>
                </a:highlight>
              </a:rPr>
              <a:t>@</a:t>
            </a:r>
            <a:r>
              <a:rPr lang="en-US" dirty="0" err="1">
                <a:highlight>
                  <a:srgbClr val="FF0000"/>
                </a:highlight>
              </a:rPr>
              <a:t>Approx</a:t>
            </a:r>
            <a:endParaRPr lang="en-US" dirty="0">
              <a:highlight>
                <a:srgbClr val="FF0000"/>
              </a:highlight>
            </a:endParaRPr>
          </a:p>
          <a:p>
            <a:pPr marL="819096" lvl="1" indent="-514350">
              <a:buFont typeface="+mj-lt"/>
              <a:buAutoNum type="alphaLcParenR"/>
            </a:pPr>
            <a:r>
              <a:rPr lang="en-US" dirty="0"/>
              <a:t>@Fusion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>
                <a:highlight>
                  <a:srgbClr val="FF0000"/>
                </a:highlight>
              </a:rPr>
              <a:t>@Precise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/>
              <a:t>@Saver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EnerJ program distinguishes abstractly between approximate and precise data, it does not define the particular approximation strategies that are applied to the program.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>
                <a:highlight>
                  <a:srgbClr val="FF0000"/>
                </a:highlight>
              </a:rPr>
              <a:t>True</a:t>
            </a:r>
          </a:p>
          <a:p>
            <a:pPr marL="819096" lvl="1" indent="-514350">
              <a:buFont typeface="+mj-lt"/>
              <a:buAutoNum type="alphaLcParenR"/>
            </a:pPr>
            <a:r>
              <a:rPr lang="en-US" dirty="0"/>
              <a:t>False</a:t>
            </a:r>
            <a:endParaRPr lang="en-US" dirty="0">
              <a:highlight>
                <a:srgbClr val="FF0000"/>
              </a:highlight>
            </a:endParaRPr>
          </a:p>
          <a:p>
            <a:pPr marL="819096" lvl="1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CD46-7502-734F-9299-6972E9EC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C0B9-3A06-7E43-B846-434152E13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Uses qualifiers</a:t>
            </a:r>
            <a:r>
              <a:rPr lang="en-US" i="1" dirty="0"/>
              <a:t> </a:t>
            </a:r>
            <a:r>
              <a:rPr lang="en-US" dirty="0"/>
              <a:t>to indicate when data can be stored approximately and computations involving it can be performed approximately </a:t>
            </a:r>
          </a:p>
          <a:p>
            <a:r>
              <a:rPr lang="en-US" dirty="0"/>
              <a:t>Uses endorsements</a:t>
            </a:r>
            <a:r>
              <a:rPr lang="en-US" i="1" dirty="0"/>
              <a:t> </a:t>
            </a:r>
            <a:r>
              <a:rPr lang="en-US" dirty="0"/>
              <a:t>which are programmer specified points where approximate-to-precise data flow can occur</a:t>
            </a:r>
          </a:p>
          <a:p>
            <a:r>
              <a:rPr lang="en-US" dirty="0"/>
              <a:t>Supports programming constructs for algorithmic approximations where programmer produces different implementations for approximate or precise data</a:t>
            </a:r>
          </a:p>
          <a:p>
            <a:r>
              <a:rPr lang="en-US" dirty="0"/>
              <a:t>Provides generality to unify approximate data storage, approximate computation, and approximate algorithms with a single abstraction</a:t>
            </a:r>
          </a:p>
          <a:p>
            <a:r>
              <a:rPr lang="en-US" dirty="0"/>
              <a:t>The compiler, runtime system, and hardware are completely responsible for choosing energy-saving mechanisms, guaranteeing precision for precise data and “best effort” for approximate data</a:t>
            </a:r>
          </a:p>
        </p:txBody>
      </p:sp>
    </p:spTree>
    <p:extLst>
      <p:ext uri="{BB962C8B-B14F-4D97-AF65-F5344CB8AC3E}">
        <p14:creationId xmlns:p14="http://schemas.microsoft.com/office/powerpoint/2010/main" val="41384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42141-3403-E14F-B0BE-73F1403F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1524000"/>
            <a:ext cx="8938472" cy="2764335"/>
          </a:xfrm>
        </p:spPr>
        <p:txBody>
          <a:bodyPr/>
          <a:lstStyle/>
          <a:p>
            <a:r>
              <a:rPr lang="en-US" dirty="0"/>
              <a:t>Type System for Approximate Computation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8C95-3868-E343-84C6-C868AA34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723533"/>
            <a:ext cx="7069519" cy="1220933"/>
          </a:xfrm>
        </p:spPr>
        <p:txBody>
          <a:bodyPr/>
          <a:lstStyle/>
          <a:p>
            <a:r>
              <a:rPr lang="en-US" dirty="0" err="1"/>
              <a:t>Enerj</a:t>
            </a:r>
            <a:r>
              <a:rPr lang="en-US" dirty="0"/>
              <a:t> extensions of Java</a:t>
            </a:r>
          </a:p>
        </p:txBody>
      </p:sp>
    </p:spTree>
    <p:extLst>
      <p:ext uri="{BB962C8B-B14F-4D97-AF65-F5344CB8AC3E}">
        <p14:creationId xmlns:p14="http://schemas.microsoft.com/office/powerpoint/2010/main" val="28369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E6CE-4AB7-A542-A2BF-A7F6D8B1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Annotations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AD13-5BC9-B54F-82C2-55188EFF5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value has approximate or precise type given by annotations</a:t>
            </a:r>
          </a:p>
          <a:p>
            <a:r>
              <a:rPr lang="en-US" dirty="0"/>
              <a:t>Precise types are default and approximate must be explicit</a:t>
            </a:r>
          </a:p>
          <a:p>
            <a:r>
              <a:rPr lang="en-US" dirty="0"/>
              <a:t>Illegal to assign approximate value to precise value which prevents data flow from approximate to precise variables but precise to approximate is allowed via primitive subtyping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8923D-1D36-B24A-BEA5-832522C6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4646074"/>
            <a:ext cx="4711700" cy="15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5562-FEA1-674D-9B2A-F88245A2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0667-98A8-9A47-85F7-8D379295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for approximate data to break the separation enforced by the type system by acting as a cast</a:t>
            </a:r>
          </a:p>
          <a:p>
            <a:r>
              <a:rPr lang="en-US" dirty="0"/>
              <a:t>Explicit static function </a:t>
            </a:r>
            <a:r>
              <a:rPr lang="en-US" i="1" dirty="0"/>
              <a:t>endorse</a:t>
            </a:r>
            <a:r>
              <a:rPr lang="en-US" dirty="0"/>
              <a:t> allows approximate data to be used as if it were precise</a:t>
            </a:r>
          </a:p>
          <a:p>
            <a:r>
              <a:rPr lang="en-US" dirty="0"/>
              <a:t>May cause implicit runtime effects, such as, copying values from approximate to precise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07DB2-4DA1-F14A-81A6-B27C073D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87" y="4723596"/>
            <a:ext cx="5480050" cy="16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076C-23B5-6C4B-90F8-54183A42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AA41-3A6E-E54D-953A-5C14B3523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EnerJ provides two signatures for operators such as “+”</a:t>
            </a:r>
          </a:p>
          <a:p>
            <a:pPr lvl="1"/>
            <a:r>
              <a:rPr lang="en-US" dirty="0"/>
              <a:t>Approximate + Approximate = Approximate</a:t>
            </a:r>
          </a:p>
          <a:p>
            <a:pPr lvl="1"/>
            <a:r>
              <a:rPr lang="en-US" dirty="0"/>
              <a:t>Precise + Precise = Precise</a:t>
            </a:r>
          </a:p>
          <a:p>
            <a:r>
              <a:rPr lang="en-US" dirty="0"/>
              <a:t>Operators on approximate values can take place on approximate, low-power hardware </a:t>
            </a:r>
          </a:p>
          <a:p>
            <a:r>
              <a:rPr lang="en-US" dirty="0"/>
              <a:t>Provides bidirectional type-checking </a:t>
            </a:r>
          </a:p>
          <a:p>
            <a:pPr lvl="1"/>
            <a:r>
              <a:rPr lang="en-US" dirty="0"/>
              <a:t>Precise + Precise = Approximate overloads the approximate addition operator without having to cast precise to approximate </a:t>
            </a:r>
          </a:p>
        </p:txBody>
      </p:sp>
    </p:spTree>
    <p:extLst>
      <p:ext uri="{BB962C8B-B14F-4D97-AF65-F5344CB8AC3E}">
        <p14:creationId xmlns:p14="http://schemas.microsoft.com/office/powerpoint/2010/main" val="27005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9941-F568-9E46-B59C-64FBFDC5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43BBA-085F-CE4A-838E-A1D883BB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EnerJ prohibits approximate values in conditions that affect control flow (i.e. if and while statements)</a:t>
            </a:r>
          </a:p>
          <a:p>
            <a:r>
              <a:rPr lang="en-US" dirty="0"/>
              <a:t>The following example would not be allowed since </a:t>
            </a:r>
            <a:r>
              <a:rPr lang="en-US" i="1" dirty="0" err="1"/>
              <a:t>val</a:t>
            </a:r>
            <a:r>
              <a:rPr lang="en-US" i="1" dirty="0"/>
              <a:t> </a:t>
            </a:r>
            <a:r>
              <a:rPr lang="en-US" dirty="0"/>
              <a:t>is an approximate 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 this is conservative, a programmer could circumvent this by simply using </a:t>
            </a:r>
            <a:r>
              <a:rPr lang="en-US" i="1" dirty="0"/>
              <a:t>if(endorse(</a:t>
            </a:r>
            <a:r>
              <a:rPr lang="en-US" i="1" dirty="0" err="1"/>
              <a:t>val</a:t>
            </a:r>
            <a:r>
              <a:rPr lang="en-US" i="1" dirty="0"/>
              <a:t> == 5))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54D9A-71D4-4C4F-8485-F431691A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3657600"/>
            <a:ext cx="7607300" cy="13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5077-4586-5F4A-BE6B-4BEC6A2F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EB37-5A27-454C-97E0-A39C2B39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EnerJ supports approximate classes using the qualifier </a:t>
            </a:r>
            <a:r>
              <a:rPr lang="en-US" i="1" dirty="0"/>
              <a:t>@</a:t>
            </a:r>
            <a:r>
              <a:rPr lang="en-US" i="1" dirty="0" err="1"/>
              <a:t>Approximable</a:t>
            </a:r>
            <a:endParaRPr lang="en-US" i="1" dirty="0"/>
          </a:p>
          <a:p>
            <a:pPr lvl="1"/>
            <a:r>
              <a:rPr lang="en-US" dirty="0"/>
              <a:t>Using polymorphism clients can create precise or approximate instances</a:t>
            </a:r>
          </a:p>
          <a:p>
            <a:r>
              <a:rPr lang="en-US" dirty="0"/>
              <a:t>Keyword </a:t>
            </a:r>
            <a:r>
              <a:rPr lang="en-US" i="1" dirty="0"/>
              <a:t>@Context</a:t>
            </a:r>
            <a:r>
              <a:rPr lang="en-US" dirty="0"/>
              <a:t> allows parameter precisions to be determined by the instance of the class</a:t>
            </a:r>
          </a:p>
          <a:p>
            <a:r>
              <a:rPr lang="en-US" dirty="0"/>
              <a:t>Allows for two implementations of a method depending on the precision of the class instantiation using keyword _APPROX </a:t>
            </a:r>
          </a:p>
          <a:p>
            <a:pPr lvl="1"/>
            <a:r>
              <a:rPr lang="en-US" dirty="0"/>
              <a:t>This allows for backwards compatibility because a plain JAVA complier will always use the precise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F02B2-3B88-8B4E-A3EC-72E0DC2D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425707"/>
            <a:ext cx="56388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BC289-B914-CA46-8C6D-162B2E39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812" y="3328795"/>
            <a:ext cx="5537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959</Words>
  <Application>Microsoft Macintosh PowerPoint</Application>
  <PresentationFormat>Custom</PresentationFormat>
  <Paragraphs>131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Tech 16x9</vt:lpstr>
      <vt:lpstr>EnerJ: Approximate Data Types for Safe and General Low-Power Consumption</vt:lpstr>
      <vt:lpstr>Introduction </vt:lpstr>
      <vt:lpstr>EnerJ</vt:lpstr>
      <vt:lpstr>Type System for Approximate Computation</vt:lpstr>
      <vt:lpstr>Type Annotations</vt:lpstr>
      <vt:lpstr>Endorsement</vt:lpstr>
      <vt:lpstr>Approximate Operations</vt:lpstr>
      <vt:lpstr>Control Flow</vt:lpstr>
      <vt:lpstr>Objects</vt:lpstr>
      <vt:lpstr>Arrays</vt:lpstr>
      <vt:lpstr>Formal Semantics</vt:lpstr>
      <vt:lpstr>FEnerJ </vt:lpstr>
      <vt:lpstr>FEnerJ</vt:lpstr>
      <vt:lpstr>Execution Model</vt:lpstr>
      <vt:lpstr>EnerJ Execution</vt:lpstr>
      <vt:lpstr>Hardware Techniques for Saving Energy</vt:lpstr>
      <vt:lpstr>Implementation</vt:lpstr>
      <vt:lpstr>EnerJ Testing</vt:lpstr>
      <vt:lpstr>Experiment Results</vt:lpstr>
      <vt:lpstr>EnerJ Evaluation Metrics</vt:lpstr>
      <vt:lpstr>EnerJ Results</vt:lpstr>
      <vt:lpstr>Result Summary</vt:lpstr>
      <vt:lpstr>Questions?</vt:lpstr>
      <vt:lpstr>Exam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EnerJ: Approximate Data Types for Safe and General Low-Power Consumption</dc:title>
  <dc:creator>Alexander Perotti</dc:creator>
  <cp:lastModifiedBy>Alexander Perotti</cp:lastModifiedBy>
  <cp:revision>15</cp:revision>
  <cp:lastPrinted>2020-10-07T14:17:50Z</cp:lastPrinted>
  <dcterms:created xsi:type="dcterms:W3CDTF">2020-10-06T22:03:57Z</dcterms:created>
  <dcterms:modified xsi:type="dcterms:W3CDTF">2020-10-09T15:35:14Z</dcterms:modified>
</cp:coreProperties>
</file>